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5" r:id="rId9"/>
    <p:sldId id="266" r:id="rId10"/>
    <p:sldId id="263"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48C34D70-578B-4825-9C71-391D7163D956}">
          <p14:sldIdLst/>
        </p14:section>
        <p14:section name="Untitled Section" id="{610E2D8E-A26F-4790-8C88-042737003F3B}">
          <p14:sldIdLst>
            <p14:sldId id="256"/>
            <p14:sldId id="257"/>
            <p14:sldId id="258"/>
            <p14:sldId id="259"/>
            <p14:sldId id="260"/>
            <p14:sldId id="261"/>
            <p14:sldId id="262"/>
            <p14:sldId id="265"/>
            <p14:sldId id="266"/>
            <p14:sldId id="263"/>
            <p14:sldId id="264"/>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7" d="100"/>
          <a:sy n="87" d="100"/>
        </p:scale>
        <p:origin x="528"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png>
</file>

<file path=ppt/media/image11.png>
</file>

<file path=ppt/media/image12.png>
</file>

<file path=ppt/media/image2.png>
</file>

<file path=ppt/media/image3.jp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6/20/2018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6/20/2018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6/20/2018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6/20/2018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6/20/2018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6/20/2018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6/20/2018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6/20/2018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6/20/2018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6/20/2018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6/20/2018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effectLst>
            <a:outerShdw blurRad="152400" dist="38100" dir="2700000" algn="tl">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effectLst>
            <a:outerShdw blurRad="152400" dist="38100" dir="2700000" algn="tl">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effectLst>
            <a:outerShdw blurRad="152400" dist="38100" dir="2700000" algn="tl">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D555C-412F-484D-BD84-529873EDF76A}"/>
              </a:ext>
            </a:extLst>
          </p:cNvPr>
          <p:cNvSpPr>
            <a:spLocks noGrp="1"/>
          </p:cNvSpPr>
          <p:nvPr>
            <p:ph type="title"/>
          </p:nvPr>
        </p:nvSpPr>
        <p:spPr/>
        <p:txBody>
          <a:bodyPr/>
          <a:lstStyle/>
          <a:p>
            <a:pPr algn="ctr"/>
            <a:r>
              <a:rPr lang="en-US" dirty="0"/>
              <a:t>ISTA Project</a:t>
            </a:r>
          </a:p>
        </p:txBody>
      </p:sp>
      <p:sp>
        <p:nvSpPr>
          <p:cNvPr id="3" name="Subtitle 2">
            <a:extLst>
              <a:ext uri="{FF2B5EF4-FFF2-40B4-BE49-F238E27FC236}">
                <a16:creationId xmlns:a16="http://schemas.microsoft.com/office/drawing/2014/main" id="{E37925A0-6D59-4A9C-8E49-541ABA73C86D}"/>
              </a:ext>
            </a:extLst>
          </p:cNvPr>
          <p:cNvSpPr>
            <a:spLocks noGrp="1"/>
          </p:cNvSpPr>
          <p:nvPr>
            <p:ph idx="1"/>
          </p:nvPr>
        </p:nvSpPr>
        <p:spPr>
          <a:xfrm>
            <a:off x="1141413" y="1590064"/>
            <a:ext cx="9905999" cy="3790828"/>
          </a:xfrm>
        </p:spPr>
        <p:txBody>
          <a:bodyPr/>
          <a:lstStyle/>
          <a:p>
            <a:pPr marL="0" indent="0" algn="ctr">
              <a:buNone/>
            </a:pPr>
            <a:r>
              <a:rPr lang="en-US" dirty="0">
                <a:solidFill>
                  <a:schemeClr val="tx1"/>
                </a:solidFill>
              </a:rPr>
              <a:t>Fitness tracker</a:t>
            </a:r>
            <a:endParaRPr lang="en-US" dirty="0"/>
          </a:p>
          <a:p>
            <a:pPr marL="0" indent="0" algn="ctr">
              <a:buNone/>
            </a:pPr>
            <a:endParaRPr lang="en-US" dirty="0">
              <a:solidFill>
                <a:schemeClr val="tx1"/>
              </a:solidFill>
            </a:endParaRPr>
          </a:p>
          <a:p>
            <a:pPr marL="0" indent="0" algn="ctr">
              <a:buNone/>
            </a:pPr>
            <a:endParaRPr lang="en-US" dirty="0">
              <a:solidFill>
                <a:schemeClr val="tx1"/>
              </a:solidFill>
            </a:endParaRPr>
          </a:p>
        </p:txBody>
      </p:sp>
      <p:pic>
        <p:nvPicPr>
          <p:cNvPr id="5" name="Picture 4">
            <a:extLst>
              <a:ext uri="{FF2B5EF4-FFF2-40B4-BE49-F238E27FC236}">
                <a16:creationId xmlns:a16="http://schemas.microsoft.com/office/drawing/2014/main" id="{860C9C06-5853-4645-8B5E-6544A781FCCD}"/>
              </a:ext>
            </a:extLst>
          </p:cNvPr>
          <p:cNvPicPr>
            <a:picLocks noChangeAspect="1"/>
          </p:cNvPicPr>
          <p:nvPr/>
        </p:nvPicPr>
        <p:blipFill>
          <a:blip r:embed="rId2"/>
          <a:stretch>
            <a:fillRect/>
          </a:stretch>
        </p:blipFill>
        <p:spPr>
          <a:xfrm>
            <a:off x="3954341" y="2399567"/>
            <a:ext cx="4514850" cy="2981325"/>
          </a:xfrm>
          <a:prstGeom prst="rect">
            <a:avLst/>
          </a:prstGeom>
        </p:spPr>
      </p:pic>
    </p:spTree>
    <p:extLst>
      <p:ext uri="{BB962C8B-B14F-4D97-AF65-F5344CB8AC3E}">
        <p14:creationId xmlns:p14="http://schemas.microsoft.com/office/powerpoint/2010/main" val="14628597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DAE29-E4D5-4896-93A6-5A3E8A0F8708}"/>
              </a:ext>
            </a:extLst>
          </p:cNvPr>
          <p:cNvSpPr>
            <a:spLocks noGrp="1"/>
          </p:cNvSpPr>
          <p:nvPr>
            <p:ph type="title"/>
          </p:nvPr>
        </p:nvSpPr>
        <p:spPr/>
        <p:txBody>
          <a:bodyPr/>
          <a:lstStyle/>
          <a:p>
            <a:pPr algn="ctr"/>
            <a:r>
              <a:rPr lang="en-US" dirty="0"/>
              <a:t>Database Implementation</a:t>
            </a:r>
          </a:p>
        </p:txBody>
      </p:sp>
      <p:pic>
        <p:nvPicPr>
          <p:cNvPr id="4" name="Content Placeholder 3">
            <a:extLst>
              <a:ext uri="{FF2B5EF4-FFF2-40B4-BE49-F238E27FC236}">
                <a16:creationId xmlns:a16="http://schemas.microsoft.com/office/drawing/2014/main" id="{AB90B629-EA72-456D-81DD-2D3925D33C92}"/>
              </a:ext>
            </a:extLst>
          </p:cNvPr>
          <p:cNvPicPr>
            <a:picLocks noGrp="1" noChangeAspect="1"/>
          </p:cNvPicPr>
          <p:nvPr>
            <p:ph idx="1"/>
          </p:nvPr>
        </p:nvPicPr>
        <p:blipFill>
          <a:blip r:embed="rId2"/>
          <a:stretch>
            <a:fillRect/>
          </a:stretch>
        </p:blipFill>
        <p:spPr>
          <a:xfrm>
            <a:off x="4535742" y="2249488"/>
            <a:ext cx="3117341" cy="3541712"/>
          </a:xfrm>
          <a:prstGeom prst="rect">
            <a:avLst/>
          </a:prstGeom>
        </p:spPr>
      </p:pic>
    </p:spTree>
    <p:extLst>
      <p:ext uri="{BB962C8B-B14F-4D97-AF65-F5344CB8AC3E}">
        <p14:creationId xmlns:p14="http://schemas.microsoft.com/office/powerpoint/2010/main" val="3738235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EFB4A-6F87-4584-BFDA-2E0FBF5B614F}"/>
              </a:ext>
            </a:extLst>
          </p:cNvPr>
          <p:cNvSpPr>
            <a:spLocks noGrp="1"/>
          </p:cNvSpPr>
          <p:nvPr>
            <p:ph type="title"/>
          </p:nvPr>
        </p:nvSpPr>
        <p:spPr/>
        <p:txBody>
          <a:bodyPr/>
          <a:lstStyle/>
          <a:p>
            <a:pPr algn="ctr"/>
            <a:r>
              <a:rPr lang="en-US" dirty="0"/>
              <a:t>Takeaways</a:t>
            </a:r>
          </a:p>
        </p:txBody>
      </p:sp>
      <p:sp>
        <p:nvSpPr>
          <p:cNvPr id="3" name="Content Placeholder 2">
            <a:extLst>
              <a:ext uri="{FF2B5EF4-FFF2-40B4-BE49-F238E27FC236}">
                <a16:creationId xmlns:a16="http://schemas.microsoft.com/office/drawing/2014/main" id="{1CC9DCFC-5167-4369-BE2A-657FFFE72CC2}"/>
              </a:ext>
            </a:extLst>
          </p:cNvPr>
          <p:cNvSpPr>
            <a:spLocks noGrp="1"/>
          </p:cNvSpPr>
          <p:nvPr>
            <p:ph idx="1"/>
          </p:nvPr>
        </p:nvSpPr>
        <p:spPr/>
        <p:txBody>
          <a:bodyPr>
            <a:normAutofit/>
          </a:bodyPr>
          <a:lstStyle/>
          <a:p>
            <a:r>
              <a:rPr lang="en-US" sz="1400" dirty="0"/>
              <a:t>Software development is hard!</a:t>
            </a:r>
          </a:p>
          <a:p>
            <a:r>
              <a:rPr lang="en-US" sz="1400" dirty="0"/>
              <a:t>Choose smaller projects to match skill level</a:t>
            </a:r>
          </a:p>
          <a:p>
            <a:r>
              <a:rPr lang="en-US" sz="1400" dirty="0"/>
              <a:t>Work in teams</a:t>
            </a:r>
          </a:p>
          <a:p>
            <a:r>
              <a:rPr lang="en-US" sz="1400" dirty="0"/>
              <a:t>“Read the F***</a:t>
            </a:r>
            <a:r>
              <a:rPr lang="en-US" sz="1400" dirty="0" err="1"/>
              <a:t>ing</a:t>
            </a:r>
            <a:r>
              <a:rPr lang="en-US" sz="1400" dirty="0"/>
              <a:t> manual”</a:t>
            </a:r>
          </a:p>
          <a:p>
            <a:r>
              <a:rPr lang="en-US" sz="1400" dirty="0"/>
              <a:t>Its hard to come up with an original idea, so much has been done already</a:t>
            </a:r>
          </a:p>
        </p:txBody>
      </p:sp>
    </p:spTree>
    <p:extLst>
      <p:ext uri="{BB962C8B-B14F-4D97-AF65-F5344CB8AC3E}">
        <p14:creationId xmlns:p14="http://schemas.microsoft.com/office/powerpoint/2010/main" val="27379439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042073-A11C-4606-82A7-E1134EF1A250}"/>
              </a:ext>
            </a:extLst>
          </p:cNvPr>
          <p:cNvSpPr>
            <a:spLocks noGrp="1"/>
          </p:cNvSpPr>
          <p:nvPr>
            <p:ph type="title"/>
          </p:nvPr>
        </p:nvSpPr>
        <p:spPr/>
        <p:txBody>
          <a:bodyPr/>
          <a:lstStyle/>
          <a:p>
            <a:pPr algn="ctr"/>
            <a:r>
              <a:rPr lang="en-US" dirty="0"/>
              <a:t>Concepts</a:t>
            </a:r>
          </a:p>
        </p:txBody>
      </p:sp>
      <p:sp>
        <p:nvSpPr>
          <p:cNvPr id="3" name="Content Placeholder 2">
            <a:extLst>
              <a:ext uri="{FF2B5EF4-FFF2-40B4-BE49-F238E27FC236}">
                <a16:creationId xmlns:a16="http://schemas.microsoft.com/office/drawing/2014/main" id="{2953FFCD-219C-48F6-8902-D52D847518DB}"/>
              </a:ext>
            </a:extLst>
          </p:cNvPr>
          <p:cNvSpPr>
            <a:spLocks noGrp="1"/>
          </p:cNvSpPr>
          <p:nvPr>
            <p:ph idx="1"/>
          </p:nvPr>
        </p:nvSpPr>
        <p:spPr/>
        <p:txBody>
          <a:bodyPr>
            <a:normAutofit/>
          </a:bodyPr>
          <a:lstStyle/>
          <a:p>
            <a:r>
              <a:rPr lang="en-US" sz="1400" dirty="0"/>
              <a:t>Develop a fitness app that can connect to your smartphone or smart watch</a:t>
            </a:r>
          </a:p>
          <a:p>
            <a:r>
              <a:rPr lang="en-US" sz="1400" dirty="0">
                <a:effectLst/>
              </a:rPr>
              <a:t>accept inputs regarding a persons age, weight , height, and gender</a:t>
            </a:r>
          </a:p>
          <a:p>
            <a:r>
              <a:rPr lang="en-US" sz="1400" dirty="0">
                <a:effectLst/>
              </a:rPr>
              <a:t>Use existing fitness algorithms to develop user profile</a:t>
            </a:r>
            <a:endParaRPr lang="en-US" sz="1400" dirty="0"/>
          </a:p>
          <a:p>
            <a:r>
              <a:rPr lang="en-US" sz="1400" dirty="0"/>
              <a:t>Accept input from smart devices to gauge a persons activity level throughout the day </a:t>
            </a:r>
          </a:p>
          <a:p>
            <a:r>
              <a:rPr lang="en-US" sz="1400" dirty="0">
                <a:effectLst/>
              </a:rPr>
              <a:t>provide lifestyle recommendations as far as a meal plan for that day based on that days activity and a workout for the day.</a:t>
            </a:r>
          </a:p>
          <a:p>
            <a:r>
              <a:rPr lang="en-US" sz="1400" dirty="0">
                <a:effectLst/>
              </a:rPr>
              <a:t>The goal of this app is to make a person aware of their imbalances as well as to make nutritional recommendations. An example of this is practice might be something along the lines of inputting your workout for the day and the app then displacing the metrics of that workout vs yesterday’s workout and track progress</a:t>
            </a:r>
            <a:endParaRPr lang="en-US" sz="1400" dirty="0"/>
          </a:p>
          <a:p>
            <a:endParaRPr lang="en-US" sz="1200" dirty="0"/>
          </a:p>
        </p:txBody>
      </p:sp>
      <p:pic>
        <p:nvPicPr>
          <p:cNvPr id="4" name="Picture 3">
            <a:extLst>
              <a:ext uri="{FF2B5EF4-FFF2-40B4-BE49-F238E27FC236}">
                <a16:creationId xmlns:a16="http://schemas.microsoft.com/office/drawing/2014/main" id="{0CAAF7A9-98F1-430D-9EBE-C6FC7737092B}"/>
              </a:ext>
            </a:extLst>
          </p:cNvPr>
          <p:cNvPicPr>
            <a:picLocks noChangeAspect="1"/>
          </p:cNvPicPr>
          <p:nvPr/>
        </p:nvPicPr>
        <p:blipFill>
          <a:blip r:embed="rId2"/>
          <a:stretch>
            <a:fillRect/>
          </a:stretch>
        </p:blipFill>
        <p:spPr>
          <a:xfrm>
            <a:off x="1141412" y="665956"/>
            <a:ext cx="1839061" cy="1004888"/>
          </a:xfrm>
          <a:prstGeom prst="rect">
            <a:avLst/>
          </a:prstGeom>
        </p:spPr>
      </p:pic>
    </p:spTree>
    <p:extLst>
      <p:ext uri="{BB962C8B-B14F-4D97-AF65-F5344CB8AC3E}">
        <p14:creationId xmlns:p14="http://schemas.microsoft.com/office/powerpoint/2010/main" val="275076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CEFCE5-CF3E-4256-A137-BC8B335C8D37}"/>
              </a:ext>
            </a:extLst>
          </p:cNvPr>
          <p:cNvSpPr>
            <a:spLocks noGrp="1"/>
          </p:cNvSpPr>
          <p:nvPr>
            <p:ph type="title"/>
          </p:nvPr>
        </p:nvSpPr>
        <p:spPr/>
        <p:txBody>
          <a:bodyPr/>
          <a:lstStyle/>
          <a:p>
            <a:pPr algn="ctr"/>
            <a:r>
              <a:rPr lang="en-US" dirty="0"/>
              <a:t>Requirements </a:t>
            </a:r>
          </a:p>
        </p:txBody>
      </p:sp>
      <p:sp>
        <p:nvSpPr>
          <p:cNvPr id="3" name="Content Placeholder 2">
            <a:extLst>
              <a:ext uri="{FF2B5EF4-FFF2-40B4-BE49-F238E27FC236}">
                <a16:creationId xmlns:a16="http://schemas.microsoft.com/office/drawing/2014/main" id="{C73B21E8-03EC-42CF-97DC-EE10EFAAE1EF}"/>
              </a:ext>
            </a:extLst>
          </p:cNvPr>
          <p:cNvSpPr>
            <a:spLocks noGrp="1"/>
          </p:cNvSpPr>
          <p:nvPr>
            <p:ph idx="1"/>
          </p:nvPr>
        </p:nvSpPr>
        <p:spPr/>
        <p:txBody>
          <a:bodyPr>
            <a:normAutofit/>
          </a:bodyPr>
          <a:lstStyle/>
          <a:p>
            <a:r>
              <a:rPr lang="en-US" sz="1400" dirty="0">
                <a:effectLst/>
              </a:rPr>
              <a:t>The requirements for my project are a database can be linked to a </a:t>
            </a:r>
            <a:r>
              <a:rPr lang="en-US" sz="1400" dirty="0" err="1">
                <a:effectLst/>
              </a:rPr>
              <a:t>gui</a:t>
            </a:r>
            <a:r>
              <a:rPr lang="en-US" sz="1400" dirty="0">
                <a:effectLst/>
              </a:rPr>
              <a:t> perhaps through a cloud application. Database should contain all skeletal muscles in the human body, which could then be further classified into major groups that operated in conjunction with one another. Ex) posterior chain, anterior chain, etc.</a:t>
            </a:r>
          </a:p>
          <a:p>
            <a:r>
              <a:rPr lang="en-US" sz="1400" dirty="0">
                <a:effectLst/>
              </a:rPr>
              <a:t>Additionally I wanted to create a database of common food items to allow a user to track their meals and all relevant nutritional information. Ex) 8 oz chicken breast- 281 calories, 42g protein, 11g fat, 0g carbs</a:t>
            </a:r>
          </a:p>
          <a:p>
            <a:r>
              <a:rPr lang="en-US" sz="1400" dirty="0">
                <a:effectLst/>
              </a:rPr>
              <a:t>Daily database of activity and amount of food/nutrients consumed</a:t>
            </a:r>
          </a:p>
          <a:p>
            <a:r>
              <a:rPr lang="en-US" sz="1400" dirty="0">
                <a:effectLst/>
              </a:rPr>
              <a:t>The </a:t>
            </a:r>
            <a:r>
              <a:rPr lang="en-US" sz="1400" dirty="0" err="1">
                <a:effectLst/>
              </a:rPr>
              <a:t>gui</a:t>
            </a:r>
            <a:r>
              <a:rPr lang="en-US" sz="1400" dirty="0">
                <a:effectLst/>
              </a:rPr>
              <a:t> would need to be aesthetically pleasing and provide users with a streamlined method for input their physical attributes as well as their daily nutritional and workout information.</a:t>
            </a:r>
          </a:p>
          <a:p>
            <a:r>
              <a:rPr lang="en-US" sz="1400" dirty="0">
                <a:effectLst/>
              </a:rPr>
              <a:t>Additionally the </a:t>
            </a:r>
            <a:r>
              <a:rPr lang="en-US" sz="1400" dirty="0" err="1">
                <a:effectLst/>
              </a:rPr>
              <a:t>gui</a:t>
            </a:r>
            <a:r>
              <a:rPr lang="en-US" sz="1400" dirty="0">
                <a:effectLst/>
              </a:rPr>
              <a:t> needs to provide feedback as far as recommendations and imbalances in the users lifestyle.</a:t>
            </a:r>
          </a:p>
          <a:p>
            <a:endParaRPr lang="en-US" sz="1200" dirty="0"/>
          </a:p>
        </p:txBody>
      </p:sp>
      <p:pic>
        <p:nvPicPr>
          <p:cNvPr id="5" name="Picture 4">
            <a:extLst>
              <a:ext uri="{FF2B5EF4-FFF2-40B4-BE49-F238E27FC236}">
                <a16:creationId xmlns:a16="http://schemas.microsoft.com/office/drawing/2014/main" id="{B60DCBB1-C369-42B4-B5AB-B3D152849936}"/>
              </a:ext>
            </a:extLst>
          </p:cNvPr>
          <p:cNvPicPr>
            <a:picLocks noChangeAspect="1"/>
          </p:cNvPicPr>
          <p:nvPr/>
        </p:nvPicPr>
        <p:blipFill>
          <a:blip r:embed="rId2"/>
          <a:stretch>
            <a:fillRect/>
          </a:stretch>
        </p:blipFill>
        <p:spPr>
          <a:xfrm>
            <a:off x="1446212" y="466119"/>
            <a:ext cx="1676400" cy="1485900"/>
          </a:xfrm>
          <a:prstGeom prst="rect">
            <a:avLst/>
          </a:prstGeom>
        </p:spPr>
      </p:pic>
    </p:spTree>
    <p:extLst>
      <p:ext uri="{BB962C8B-B14F-4D97-AF65-F5344CB8AC3E}">
        <p14:creationId xmlns:p14="http://schemas.microsoft.com/office/powerpoint/2010/main" val="2884371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A012D3-63A8-48D9-8473-7852D3F26724}"/>
              </a:ext>
            </a:extLst>
          </p:cNvPr>
          <p:cNvSpPr>
            <a:spLocks noGrp="1"/>
          </p:cNvSpPr>
          <p:nvPr>
            <p:ph type="title"/>
          </p:nvPr>
        </p:nvSpPr>
        <p:spPr/>
        <p:txBody>
          <a:bodyPr/>
          <a:lstStyle/>
          <a:p>
            <a:pPr algn="ctr"/>
            <a:r>
              <a:rPr lang="en-US" dirty="0">
                <a:effectLst/>
              </a:rPr>
              <a:t>Analysis/design</a:t>
            </a:r>
            <a:endParaRPr lang="en-US" dirty="0"/>
          </a:p>
        </p:txBody>
      </p:sp>
      <p:sp>
        <p:nvSpPr>
          <p:cNvPr id="3" name="Content Placeholder 2">
            <a:extLst>
              <a:ext uri="{FF2B5EF4-FFF2-40B4-BE49-F238E27FC236}">
                <a16:creationId xmlns:a16="http://schemas.microsoft.com/office/drawing/2014/main" id="{510A07B1-5BAE-4442-A0D9-208AC85CF969}"/>
              </a:ext>
            </a:extLst>
          </p:cNvPr>
          <p:cNvSpPr>
            <a:spLocks noGrp="1"/>
          </p:cNvSpPr>
          <p:nvPr>
            <p:ph idx="1"/>
          </p:nvPr>
        </p:nvSpPr>
        <p:spPr/>
        <p:txBody>
          <a:bodyPr>
            <a:normAutofit/>
          </a:bodyPr>
          <a:lstStyle/>
          <a:p>
            <a:r>
              <a:rPr lang="en-US" sz="1400" dirty="0"/>
              <a:t>App needs to be able to be accessed through mobile device </a:t>
            </a:r>
          </a:p>
          <a:p>
            <a:r>
              <a:rPr lang="en-US" sz="1400" dirty="0">
                <a:effectLst/>
              </a:rPr>
              <a:t>The </a:t>
            </a:r>
            <a:r>
              <a:rPr lang="en-US" sz="1400" dirty="0" err="1">
                <a:effectLst/>
              </a:rPr>
              <a:t>gui</a:t>
            </a:r>
            <a:r>
              <a:rPr lang="en-US" sz="1400" dirty="0">
                <a:effectLst/>
              </a:rPr>
              <a:t> would allow for user inputs and provide lifestyle recommendations as far as a meal plan for that day based on that days activity and a workout for the day.</a:t>
            </a:r>
          </a:p>
          <a:p>
            <a:r>
              <a:rPr lang="en-US" sz="1400" dirty="0">
                <a:effectLst/>
              </a:rPr>
              <a:t>Database will contain relevant muscle groups and nutritional information</a:t>
            </a:r>
          </a:p>
          <a:p>
            <a:r>
              <a:rPr lang="en-US" sz="1400" dirty="0">
                <a:effectLst/>
              </a:rPr>
              <a:t>Allow users to add foods to database</a:t>
            </a:r>
          </a:p>
          <a:p>
            <a:r>
              <a:rPr lang="en-US" sz="1400" dirty="0">
                <a:effectLst/>
              </a:rPr>
              <a:t>Cloud storage ? Ideally, user profile would be stored on the cloud to allow user to use same profile on different devices, lost phone, etc.</a:t>
            </a:r>
          </a:p>
          <a:p>
            <a:endParaRPr lang="en-US" sz="1400" dirty="0">
              <a:effectLst/>
            </a:endParaRPr>
          </a:p>
          <a:p>
            <a:endParaRPr lang="en-US" sz="1200" dirty="0">
              <a:effectLst/>
            </a:endParaRPr>
          </a:p>
          <a:p>
            <a:pPr marL="0" indent="0">
              <a:buNone/>
            </a:pPr>
            <a:endParaRPr lang="en-US" sz="1200" dirty="0"/>
          </a:p>
        </p:txBody>
      </p:sp>
      <p:pic>
        <p:nvPicPr>
          <p:cNvPr id="5" name="Picture 4">
            <a:extLst>
              <a:ext uri="{FF2B5EF4-FFF2-40B4-BE49-F238E27FC236}">
                <a16:creationId xmlns:a16="http://schemas.microsoft.com/office/drawing/2014/main" id="{744CE119-2BDC-47D7-95BB-89CABFB30C08}"/>
              </a:ext>
            </a:extLst>
          </p:cNvPr>
          <p:cNvPicPr>
            <a:picLocks noChangeAspect="1"/>
          </p:cNvPicPr>
          <p:nvPr/>
        </p:nvPicPr>
        <p:blipFill>
          <a:blip r:embed="rId2"/>
          <a:stretch>
            <a:fillRect/>
          </a:stretch>
        </p:blipFill>
        <p:spPr>
          <a:xfrm>
            <a:off x="1141412" y="466119"/>
            <a:ext cx="2357438" cy="1571625"/>
          </a:xfrm>
          <a:prstGeom prst="rect">
            <a:avLst/>
          </a:prstGeom>
        </p:spPr>
      </p:pic>
    </p:spTree>
    <p:extLst>
      <p:ext uri="{BB962C8B-B14F-4D97-AF65-F5344CB8AC3E}">
        <p14:creationId xmlns:p14="http://schemas.microsoft.com/office/powerpoint/2010/main" val="1045748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2F0B8-70E2-41FA-A81D-5FF69BA8CFAB}"/>
              </a:ext>
            </a:extLst>
          </p:cNvPr>
          <p:cNvSpPr>
            <a:spLocks noGrp="1"/>
          </p:cNvSpPr>
          <p:nvPr>
            <p:ph type="title"/>
          </p:nvPr>
        </p:nvSpPr>
        <p:spPr/>
        <p:txBody>
          <a:bodyPr/>
          <a:lstStyle/>
          <a:p>
            <a:pPr algn="ctr"/>
            <a:r>
              <a:rPr lang="en-US" dirty="0">
                <a:effectLst/>
              </a:rPr>
              <a:t>Implementation</a:t>
            </a:r>
            <a:endParaRPr lang="en-US" dirty="0"/>
          </a:p>
        </p:txBody>
      </p:sp>
      <p:sp>
        <p:nvSpPr>
          <p:cNvPr id="3" name="Content Placeholder 2">
            <a:extLst>
              <a:ext uri="{FF2B5EF4-FFF2-40B4-BE49-F238E27FC236}">
                <a16:creationId xmlns:a16="http://schemas.microsoft.com/office/drawing/2014/main" id="{5763C31D-B0DF-4F77-8D9E-A94996ABDEA5}"/>
              </a:ext>
            </a:extLst>
          </p:cNvPr>
          <p:cNvSpPr>
            <a:spLocks noGrp="1"/>
          </p:cNvSpPr>
          <p:nvPr>
            <p:ph idx="1"/>
          </p:nvPr>
        </p:nvSpPr>
        <p:spPr/>
        <p:txBody>
          <a:bodyPr>
            <a:normAutofit/>
          </a:bodyPr>
          <a:lstStyle/>
          <a:p>
            <a:r>
              <a:rPr lang="en-US" sz="1400" dirty="0">
                <a:effectLst/>
              </a:rPr>
              <a:t>The implementation of this idea would involve building the actual database using SQL and coding the </a:t>
            </a:r>
            <a:r>
              <a:rPr lang="en-US" sz="1400" dirty="0" err="1">
                <a:effectLst/>
              </a:rPr>
              <a:t>gui</a:t>
            </a:r>
            <a:r>
              <a:rPr lang="en-US" sz="1400" dirty="0">
                <a:effectLst/>
              </a:rPr>
              <a:t>. </a:t>
            </a:r>
          </a:p>
          <a:p>
            <a:r>
              <a:rPr lang="en-US" sz="1400" dirty="0">
                <a:effectLst/>
              </a:rPr>
              <a:t>Use existing fitness data to determine which workouts target which muscle groups </a:t>
            </a:r>
          </a:p>
          <a:p>
            <a:r>
              <a:rPr lang="en-US" sz="1400" dirty="0">
                <a:effectLst/>
              </a:rPr>
              <a:t>Use existing nutritional information and user input to create a database of common foods</a:t>
            </a:r>
          </a:p>
          <a:p>
            <a:r>
              <a:rPr lang="en-US" sz="1400" dirty="0">
                <a:effectLst/>
              </a:rPr>
              <a:t>The key to success in this phase would be dividing up the work into modules instead of attacking it all at once.</a:t>
            </a:r>
          </a:p>
          <a:p>
            <a:endParaRPr lang="en-US" sz="1200" dirty="0">
              <a:effectLst/>
            </a:endParaRPr>
          </a:p>
          <a:p>
            <a:endParaRPr lang="en-US" sz="1200" dirty="0"/>
          </a:p>
        </p:txBody>
      </p:sp>
      <p:pic>
        <p:nvPicPr>
          <p:cNvPr id="4" name="Picture 3">
            <a:extLst>
              <a:ext uri="{FF2B5EF4-FFF2-40B4-BE49-F238E27FC236}">
                <a16:creationId xmlns:a16="http://schemas.microsoft.com/office/drawing/2014/main" id="{3EB79680-9A8F-416C-8262-EBBE2A945BF5}"/>
              </a:ext>
            </a:extLst>
          </p:cNvPr>
          <p:cNvPicPr>
            <a:picLocks noChangeAspect="1"/>
          </p:cNvPicPr>
          <p:nvPr/>
        </p:nvPicPr>
        <p:blipFill>
          <a:blip r:embed="rId2"/>
          <a:stretch>
            <a:fillRect/>
          </a:stretch>
        </p:blipFill>
        <p:spPr>
          <a:xfrm>
            <a:off x="5011615" y="3918436"/>
            <a:ext cx="2321046" cy="2321046"/>
          </a:xfrm>
          <a:prstGeom prst="rect">
            <a:avLst/>
          </a:prstGeom>
        </p:spPr>
      </p:pic>
    </p:spTree>
    <p:extLst>
      <p:ext uri="{BB962C8B-B14F-4D97-AF65-F5344CB8AC3E}">
        <p14:creationId xmlns:p14="http://schemas.microsoft.com/office/powerpoint/2010/main" val="23054214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1C936-9F57-44AD-8C9A-2446290877CB}"/>
              </a:ext>
            </a:extLst>
          </p:cNvPr>
          <p:cNvSpPr>
            <a:spLocks noGrp="1"/>
          </p:cNvSpPr>
          <p:nvPr>
            <p:ph type="title"/>
          </p:nvPr>
        </p:nvSpPr>
        <p:spPr/>
        <p:txBody>
          <a:bodyPr/>
          <a:lstStyle/>
          <a:p>
            <a:pPr algn="ctr"/>
            <a:r>
              <a:rPr lang="en-US" dirty="0"/>
              <a:t>Testing </a:t>
            </a:r>
          </a:p>
        </p:txBody>
      </p:sp>
      <p:sp>
        <p:nvSpPr>
          <p:cNvPr id="3" name="Content Placeholder 2">
            <a:extLst>
              <a:ext uri="{FF2B5EF4-FFF2-40B4-BE49-F238E27FC236}">
                <a16:creationId xmlns:a16="http://schemas.microsoft.com/office/drawing/2014/main" id="{07D7E81F-E422-4C04-A65B-D2F1338AF497}"/>
              </a:ext>
            </a:extLst>
          </p:cNvPr>
          <p:cNvSpPr>
            <a:spLocks noGrp="1"/>
          </p:cNvSpPr>
          <p:nvPr>
            <p:ph idx="1"/>
          </p:nvPr>
        </p:nvSpPr>
        <p:spPr/>
        <p:txBody>
          <a:bodyPr>
            <a:normAutofit/>
          </a:bodyPr>
          <a:lstStyle/>
          <a:p>
            <a:r>
              <a:rPr lang="en-US" sz="1400" dirty="0"/>
              <a:t>The best way to test this app would be for to use it in everyday life, correcting exceptions as they appear and adding more data to the databases with the increase in users.</a:t>
            </a:r>
          </a:p>
          <a:p>
            <a:endParaRPr lang="en-US" sz="1200" dirty="0"/>
          </a:p>
          <a:p>
            <a:endParaRPr lang="en-US" sz="1200" dirty="0"/>
          </a:p>
        </p:txBody>
      </p:sp>
      <p:pic>
        <p:nvPicPr>
          <p:cNvPr id="4" name="Picture 3">
            <a:extLst>
              <a:ext uri="{FF2B5EF4-FFF2-40B4-BE49-F238E27FC236}">
                <a16:creationId xmlns:a16="http://schemas.microsoft.com/office/drawing/2014/main" id="{24427349-C18F-4FA4-8196-F3B8E446EF18}"/>
              </a:ext>
            </a:extLst>
          </p:cNvPr>
          <p:cNvPicPr>
            <a:picLocks noChangeAspect="1"/>
          </p:cNvPicPr>
          <p:nvPr/>
        </p:nvPicPr>
        <p:blipFill>
          <a:blip r:embed="rId2"/>
          <a:stretch>
            <a:fillRect/>
          </a:stretch>
        </p:blipFill>
        <p:spPr>
          <a:xfrm>
            <a:off x="3836986" y="2857501"/>
            <a:ext cx="4514850" cy="2933700"/>
          </a:xfrm>
          <a:prstGeom prst="rect">
            <a:avLst/>
          </a:prstGeom>
        </p:spPr>
      </p:pic>
    </p:spTree>
    <p:extLst>
      <p:ext uri="{BB962C8B-B14F-4D97-AF65-F5344CB8AC3E}">
        <p14:creationId xmlns:p14="http://schemas.microsoft.com/office/powerpoint/2010/main" val="13994210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347AA1-AD74-4D5E-9A99-DDDA1C2EFDA5}"/>
              </a:ext>
            </a:extLst>
          </p:cNvPr>
          <p:cNvSpPr>
            <a:spLocks noGrp="1"/>
          </p:cNvSpPr>
          <p:nvPr>
            <p:ph type="title"/>
          </p:nvPr>
        </p:nvSpPr>
        <p:spPr/>
        <p:txBody>
          <a:bodyPr/>
          <a:lstStyle/>
          <a:p>
            <a:pPr algn="ctr"/>
            <a:r>
              <a:rPr lang="en-US" dirty="0"/>
              <a:t>ERD</a:t>
            </a:r>
          </a:p>
        </p:txBody>
      </p:sp>
      <p:pic>
        <p:nvPicPr>
          <p:cNvPr id="5" name="Content Placeholder 4">
            <a:extLst>
              <a:ext uri="{FF2B5EF4-FFF2-40B4-BE49-F238E27FC236}">
                <a16:creationId xmlns:a16="http://schemas.microsoft.com/office/drawing/2014/main" id="{4E448792-A08A-4407-BCEE-3166479AE09A}"/>
              </a:ext>
            </a:extLst>
          </p:cNvPr>
          <p:cNvPicPr>
            <a:picLocks noGrp="1" noChangeAspect="1"/>
          </p:cNvPicPr>
          <p:nvPr>
            <p:ph idx="1"/>
          </p:nvPr>
        </p:nvPicPr>
        <p:blipFill>
          <a:blip r:embed="rId2"/>
          <a:stretch>
            <a:fillRect/>
          </a:stretch>
        </p:blipFill>
        <p:spPr>
          <a:xfrm>
            <a:off x="1962150" y="2028825"/>
            <a:ext cx="8039099" cy="4210657"/>
          </a:xfrm>
        </p:spPr>
      </p:pic>
    </p:spTree>
    <p:extLst>
      <p:ext uri="{BB962C8B-B14F-4D97-AF65-F5344CB8AC3E}">
        <p14:creationId xmlns:p14="http://schemas.microsoft.com/office/powerpoint/2010/main" val="898545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B2291B-8B9E-470A-A58E-846E31E13410}"/>
              </a:ext>
            </a:extLst>
          </p:cNvPr>
          <p:cNvSpPr>
            <a:spLocks noGrp="1"/>
          </p:cNvSpPr>
          <p:nvPr>
            <p:ph type="title"/>
          </p:nvPr>
        </p:nvSpPr>
        <p:spPr/>
        <p:txBody>
          <a:bodyPr/>
          <a:lstStyle/>
          <a:p>
            <a:pPr algn="ctr"/>
            <a:r>
              <a:rPr lang="en-US" dirty="0"/>
              <a:t>What could have been</a:t>
            </a:r>
          </a:p>
        </p:txBody>
      </p:sp>
      <p:pic>
        <p:nvPicPr>
          <p:cNvPr id="4" name="Content Placeholder 3">
            <a:extLst>
              <a:ext uri="{FF2B5EF4-FFF2-40B4-BE49-F238E27FC236}">
                <a16:creationId xmlns:a16="http://schemas.microsoft.com/office/drawing/2014/main" id="{06075C0B-1184-4092-9592-A71D61860E49}"/>
              </a:ext>
            </a:extLst>
          </p:cNvPr>
          <p:cNvPicPr>
            <a:picLocks noGrp="1" noChangeAspect="1"/>
          </p:cNvPicPr>
          <p:nvPr>
            <p:ph idx="1"/>
          </p:nvPr>
        </p:nvPicPr>
        <p:blipFill>
          <a:blip r:embed="rId2"/>
          <a:stretch>
            <a:fillRect/>
          </a:stretch>
        </p:blipFill>
        <p:spPr>
          <a:xfrm>
            <a:off x="1704975" y="1981200"/>
            <a:ext cx="8239125" cy="4445703"/>
          </a:xfrm>
          <a:prstGeom prst="rect">
            <a:avLst/>
          </a:prstGeom>
        </p:spPr>
      </p:pic>
    </p:spTree>
    <p:extLst>
      <p:ext uri="{BB962C8B-B14F-4D97-AF65-F5344CB8AC3E}">
        <p14:creationId xmlns:p14="http://schemas.microsoft.com/office/powerpoint/2010/main" val="5371941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9B483C-82AE-4627-A627-D8851D345B05}"/>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E264E064-2749-4FD2-8F66-FEA55DFE04D3}"/>
              </a:ext>
            </a:extLst>
          </p:cNvPr>
          <p:cNvPicPr>
            <a:picLocks noGrp="1" noChangeAspect="1"/>
          </p:cNvPicPr>
          <p:nvPr>
            <p:ph idx="1"/>
          </p:nvPr>
        </p:nvPicPr>
        <p:blipFill>
          <a:blip r:embed="rId2"/>
          <a:stretch>
            <a:fillRect/>
          </a:stretch>
        </p:blipFill>
        <p:spPr>
          <a:xfrm>
            <a:off x="1962150" y="898165"/>
            <a:ext cx="8267700" cy="5061670"/>
          </a:xfrm>
          <a:prstGeom prst="rect">
            <a:avLst/>
          </a:prstGeom>
        </p:spPr>
      </p:pic>
    </p:spTree>
    <p:extLst>
      <p:ext uri="{BB962C8B-B14F-4D97-AF65-F5344CB8AC3E}">
        <p14:creationId xmlns:p14="http://schemas.microsoft.com/office/powerpoint/2010/main" val="215583446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B5F27"/>
      </a:dk2>
      <a:lt2>
        <a:srgbClr val="D8FC68"/>
      </a:lt2>
      <a:accent1>
        <a:srgbClr val="DDC855"/>
      </a:accent1>
      <a:accent2>
        <a:srgbClr val="FCA03D"/>
      </a:accent2>
      <a:accent3>
        <a:srgbClr val="E36439"/>
      </a:accent3>
      <a:accent4>
        <a:srgbClr val="C2935B"/>
      </a:accent4>
      <a:accent5>
        <a:srgbClr val="88C25C"/>
      </a:accent5>
      <a:accent6>
        <a:srgbClr val="BFCC86"/>
      </a:accent6>
      <a:hlink>
        <a:srgbClr val="FFCE23"/>
      </a:hlink>
      <a:folHlink>
        <a:srgbClr val="FDEB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82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97ECCC31-8429-4523-BE8D-8F09B7A4D46D}"/>
    </a:ext>
  </a:extLst>
</a:theme>
</file>

<file path=docProps/app.xml><?xml version="1.0" encoding="utf-8"?>
<Properties xmlns="http://schemas.openxmlformats.org/officeDocument/2006/extended-properties" xmlns:vt="http://schemas.openxmlformats.org/officeDocument/2006/docPropsVTypes">
  <Template>TM04033919[[fn=Circuit]]</Template>
  <TotalTime>90</TotalTime>
  <Words>536</Words>
  <Application>Microsoft Office PowerPoint</Application>
  <PresentationFormat>Widescreen</PresentationFormat>
  <Paragraphs>38</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Trebuchet MS</vt:lpstr>
      <vt:lpstr>Tw Cen MT</vt:lpstr>
      <vt:lpstr>Circuit</vt:lpstr>
      <vt:lpstr>ISTA Project</vt:lpstr>
      <vt:lpstr>Concepts</vt:lpstr>
      <vt:lpstr>Requirements </vt:lpstr>
      <vt:lpstr>Analysis/design</vt:lpstr>
      <vt:lpstr>Implementation</vt:lpstr>
      <vt:lpstr>Testing </vt:lpstr>
      <vt:lpstr>ERD</vt:lpstr>
      <vt:lpstr>What could have been</vt:lpstr>
      <vt:lpstr>PowerPoint Presentation</vt:lpstr>
      <vt:lpstr>Database Implementation</vt:lpstr>
      <vt:lpstr>Takeaways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ISTA Project</dc:title>
  <dc:creator>Matthew Story</dc:creator>
  <cp:lastModifiedBy>Matthew Story</cp:lastModifiedBy>
  <cp:revision>8</cp:revision>
  <dcterms:created xsi:type="dcterms:W3CDTF">2018-06-21T01:44:01Z</dcterms:created>
  <dcterms:modified xsi:type="dcterms:W3CDTF">2018-06-21T03:14:47Z</dcterms:modified>
</cp:coreProperties>
</file>

<file path=docProps/thumbnail.jpeg>
</file>